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13"/>
  </p:notesMasterIdLst>
  <p:sldIdLst>
    <p:sldId id="260" r:id="rId2"/>
    <p:sldId id="261" r:id="rId3"/>
    <p:sldId id="302" r:id="rId4"/>
    <p:sldId id="303" r:id="rId5"/>
    <p:sldId id="304" r:id="rId6"/>
    <p:sldId id="297" r:id="rId7"/>
    <p:sldId id="296" r:id="rId8"/>
    <p:sldId id="299" r:id="rId9"/>
    <p:sldId id="300" r:id="rId10"/>
    <p:sldId id="301" r:id="rId11"/>
    <p:sldId id="29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94343" autoAdjust="0"/>
  </p:normalViewPr>
  <p:slideViewPr>
    <p:cSldViewPr snapToGrid="0">
      <p:cViewPr varScale="1">
        <p:scale>
          <a:sx n="69" d="100"/>
          <a:sy n="69" d="100"/>
        </p:scale>
        <p:origin x="690"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D7949B-5D60-4B1C-B2B0-B78E45E0CE46}" type="datetimeFigureOut">
              <a:rPr lang="en-US" smtClean="0"/>
              <a:t>9/4/2019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226A8F-A922-4405-B28F-53429A01F929}" type="slidenum">
              <a:rPr lang="en-US" smtClean="0"/>
              <a:t>‹#›</a:t>
            </a:fld>
            <a:endParaRPr lang="en-US"/>
          </a:p>
        </p:txBody>
      </p:sp>
    </p:spTree>
    <p:extLst>
      <p:ext uri="{BB962C8B-B14F-4D97-AF65-F5344CB8AC3E}">
        <p14:creationId xmlns:p14="http://schemas.microsoft.com/office/powerpoint/2010/main" val="1130055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26A8F-A922-4405-B28F-53429A01F929}" type="slidenum">
              <a:rPr lang="en-US" smtClean="0"/>
              <a:t>7</a:t>
            </a:fld>
            <a:endParaRPr lang="en-US"/>
          </a:p>
        </p:txBody>
      </p:sp>
    </p:spTree>
    <p:extLst>
      <p:ext uri="{BB962C8B-B14F-4D97-AF65-F5344CB8AC3E}">
        <p14:creationId xmlns:p14="http://schemas.microsoft.com/office/powerpoint/2010/main" val="3212799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748362D-825D-4A82-A0AE-0E1171E04A9C}" type="datetimeFigureOut">
              <a:rPr lang="en-US" smtClean="0"/>
              <a:t>9/4/2019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1750082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748362D-825D-4A82-A0AE-0E1171E04A9C}" type="datetimeFigureOut">
              <a:rPr lang="en-US" smtClean="0"/>
              <a:t>9/4/2019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630203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2604705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2978611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4048212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748362D-825D-4A82-A0AE-0E1171E04A9C}" type="datetimeFigureOut">
              <a:rPr lang="en-US" smtClean="0"/>
              <a:t>9/4/2019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862472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748362D-825D-4A82-A0AE-0E1171E04A9C}" type="datetimeFigureOut">
              <a:rPr lang="en-US" smtClean="0"/>
              <a:t>9/4/2019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4064523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748362D-825D-4A82-A0AE-0E1171E04A9C}"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648228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748362D-825D-4A82-A0AE-0E1171E04A9C}"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271639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48362D-825D-4A82-A0AE-0E1171E04A9C}"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78446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180385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48362D-825D-4A82-A0AE-0E1171E04A9C}" type="datetimeFigureOut">
              <a:rPr lang="en-US" smtClean="0"/>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994768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48362D-825D-4A82-A0AE-0E1171E04A9C}" type="datetimeFigureOut">
              <a:rPr lang="en-US" smtClean="0"/>
              <a:t>9/4/2019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2613328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48362D-825D-4A82-A0AE-0E1171E04A9C}" type="datetimeFigureOut">
              <a:rPr lang="en-US" smtClean="0"/>
              <a:t>9/4/2019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2056250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8362D-825D-4A82-A0AE-0E1171E04A9C}" type="datetimeFigureOut">
              <a:rPr lang="en-US" smtClean="0"/>
              <a:t>9/4/2019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4284652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748362D-825D-4A82-A0AE-0E1171E04A9C}" type="datetimeFigureOut">
              <a:rPr lang="en-US" smtClean="0"/>
              <a:t>9/4/2019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877682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748362D-825D-4A82-A0AE-0E1171E04A9C}" type="datetimeFigureOut">
              <a:rPr lang="en-US" smtClean="0"/>
              <a:t>9/4/2019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871906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748362D-825D-4A82-A0AE-0E1171E04A9C}" type="datetimeFigureOut">
              <a:rPr lang="en-US" smtClean="0"/>
              <a:t>9/4/2019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C3F5496-BF53-4496-B864-E03A26CEBDCE}" type="slidenum">
              <a:rPr lang="en-US" smtClean="0"/>
              <a:t>‹#›</a:t>
            </a:fld>
            <a:endParaRPr lang="en-US"/>
          </a:p>
        </p:txBody>
      </p:sp>
    </p:spTree>
    <p:extLst>
      <p:ext uri="{BB962C8B-B14F-4D97-AF65-F5344CB8AC3E}">
        <p14:creationId xmlns:p14="http://schemas.microsoft.com/office/powerpoint/2010/main" val="2562778322"/>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OhwLojNerMU" TargetMode="External"/><Relationship Id="rId2" Type="http://schemas.openxmlformats.org/officeDocument/2006/relationships/hyperlink" Target="https://www.youtube.com/watch?v=lXyG68_caV4" TargetMode="External"/><Relationship Id="rId1" Type="http://schemas.openxmlformats.org/officeDocument/2006/relationships/slideLayout" Target="../slideLayouts/slideLayout2.xml"/><Relationship Id="rId4" Type="http://schemas.openxmlformats.org/officeDocument/2006/relationships/hyperlink" Target="https://www.youtube.com/watch?v=wvJAgrUBF4w"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sk6Alk1ciJw"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youtube.com/watch?v=99ZE2RGwqS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 </a:t>
            </a:r>
            <a:r>
              <a:rPr lang="en-US" dirty="0" smtClean="0"/>
              <a:t>3 </a:t>
            </a:r>
            <a:r>
              <a:rPr lang="en-US" dirty="0" smtClean="0"/>
              <a:t>– </a:t>
            </a:r>
            <a:r>
              <a:rPr lang="en-US" dirty="0" smtClean="0"/>
              <a:t>Sept 5</a:t>
            </a:r>
            <a:r>
              <a:rPr lang="en-US" dirty="0" smtClean="0"/>
              <a:t>, 2019 </a:t>
            </a:r>
            <a:endParaRPr lang="en-US" dirty="0"/>
          </a:p>
        </p:txBody>
      </p:sp>
      <p:sp>
        <p:nvSpPr>
          <p:cNvPr id="3" name="Content Placeholder 2"/>
          <p:cNvSpPr>
            <a:spLocks noGrp="1"/>
          </p:cNvSpPr>
          <p:nvPr>
            <p:ph idx="1"/>
          </p:nvPr>
        </p:nvSpPr>
        <p:spPr>
          <a:xfrm>
            <a:off x="1058092" y="2508068"/>
            <a:ext cx="3653393" cy="3435532"/>
          </a:xfrm>
        </p:spPr>
        <p:txBody>
          <a:bodyPr>
            <a:noAutofit/>
          </a:bodyPr>
          <a:lstStyle/>
          <a:p>
            <a:r>
              <a:rPr lang="en-US" sz="2000" b="1" dirty="0" smtClean="0"/>
              <a:t>P3 Challenge –</a:t>
            </a:r>
          </a:p>
          <a:p>
            <a:r>
              <a:rPr lang="en-US" sz="2000" b="1" dirty="0" smtClean="0"/>
              <a:t>1) Determine the a)amplitude, b)period, and c) frequency for this block. then. </a:t>
            </a:r>
            <a:endParaRPr lang="en-US" sz="2000" b="1" dirty="0"/>
          </a:p>
          <a:p>
            <a:r>
              <a:rPr lang="en-US" sz="2000" b="1" dirty="0" smtClean="0"/>
              <a:t>2) If the spring constant is 6.0 N/m, what is the a) total energy of the system and b) the maximum speed of the block.   </a:t>
            </a:r>
          </a:p>
          <a:p>
            <a:endParaRPr lang="en-US" sz="2000" b="1" dirty="0"/>
          </a:p>
          <a:p>
            <a:pPr marL="0" indent="0">
              <a:buNone/>
            </a:pPr>
            <a:endParaRPr lang="en-US" sz="2400" b="1" dirty="0" smtClean="0"/>
          </a:p>
        </p:txBody>
      </p:sp>
      <p:pic>
        <p:nvPicPr>
          <p:cNvPr id="4" name="Picture 3"/>
          <p:cNvPicPr>
            <a:picLocks noChangeAspect="1"/>
          </p:cNvPicPr>
          <p:nvPr/>
        </p:nvPicPr>
        <p:blipFill rotWithShape="1">
          <a:blip r:embed="rId2"/>
          <a:srcRect l="33165" t="28337" r="13710" b="32045"/>
          <a:stretch/>
        </p:blipFill>
        <p:spPr>
          <a:xfrm>
            <a:off x="4881966" y="2616556"/>
            <a:ext cx="6912244" cy="2898183"/>
          </a:xfrm>
          <a:prstGeom prst="rect">
            <a:avLst/>
          </a:prstGeom>
        </p:spPr>
      </p:pic>
    </p:spTree>
    <p:extLst>
      <p:ext uri="{BB962C8B-B14F-4D97-AF65-F5344CB8AC3E}">
        <p14:creationId xmlns:p14="http://schemas.microsoft.com/office/powerpoint/2010/main" val="1850389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Resonance</a:t>
            </a:r>
            <a:endParaRPr lang="en-US" dirty="0"/>
          </a:p>
        </p:txBody>
      </p:sp>
      <p:sp>
        <p:nvSpPr>
          <p:cNvPr id="3" name="Content Placeholder 2"/>
          <p:cNvSpPr>
            <a:spLocks noGrp="1"/>
          </p:cNvSpPr>
          <p:nvPr>
            <p:ph idx="1"/>
          </p:nvPr>
        </p:nvSpPr>
        <p:spPr/>
        <p:txBody>
          <a:bodyPr/>
          <a:lstStyle/>
          <a:p>
            <a:r>
              <a:rPr lang="en-US" b="1" dirty="0" smtClean="0"/>
              <a:t>More examples of resonance</a:t>
            </a:r>
          </a:p>
          <a:p>
            <a:pPr lvl="1"/>
            <a:r>
              <a:rPr lang="en-US" b="1" dirty="0" smtClean="0"/>
              <a:t>MRI – Magnetic Resonance Imaging – All of the organic molecules in your cells, specifically the C and H atoms have small little magnetic fields that come into resonance with the large external magnetic field that the physician has you lie within.  Your atoms resonate and give off energy that can be scanned as an image.</a:t>
            </a:r>
          </a:p>
          <a:p>
            <a:pPr lvl="1"/>
            <a:r>
              <a:rPr lang="en-US" b="1" dirty="0">
                <a:hlinkClick r:id="rId2"/>
              </a:rPr>
              <a:t>https://</a:t>
            </a:r>
            <a:r>
              <a:rPr lang="en-US" b="1" dirty="0" smtClean="0">
                <a:hlinkClick r:id="rId2"/>
              </a:rPr>
              <a:t>www.youtube.com/watch?v=lXyG68_caV4</a:t>
            </a:r>
            <a:r>
              <a:rPr lang="en-US" b="1" dirty="0" smtClean="0"/>
              <a:t> Resonance gone amok! The Tacoma Narrows Bridge disaster footage.</a:t>
            </a:r>
          </a:p>
          <a:p>
            <a:pPr lvl="1"/>
            <a:r>
              <a:rPr lang="en-US" b="1" dirty="0">
                <a:hlinkClick r:id="rId3"/>
              </a:rPr>
              <a:t>https://</a:t>
            </a:r>
            <a:r>
              <a:rPr lang="en-US" b="1" dirty="0" smtClean="0">
                <a:hlinkClick r:id="rId3"/>
              </a:rPr>
              <a:t>www.youtube.com/watch?v=OhwLojNerMU</a:t>
            </a:r>
            <a:r>
              <a:rPr lang="en-US" b="1" dirty="0" smtClean="0"/>
              <a:t> Airplane wing flutter has similar issues</a:t>
            </a:r>
          </a:p>
          <a:p>
            <a:pPr lvl="1"/>
            <a:r>
              <a:rPr lang="en-US" b="1" dirty="0">
                <a:hlinkClick r:id="rId4"/>
              </a:rPr>
              <a:t>https://</a:t>
            </a:r>
            <a:r>
              <a:rPr lang="en-US" b="1" dirty="0" smtClean="0">
                <a:hlinkClick r:id="rId4"/>
              </a:rPr>
              <a:t>www.youtube.com/watch?v=wvJAgrUBF4w</a:t>
            </a:r>
            <a:r>
              <a:rPr lang="en-US" b="1" dirty="0" smtClean="0"/>
              <a:t> Sound resonance visualized</a:t>
            </a:r>
            <a:endParaRPr lang="en-US" b="1" dirty="0"/>
          </a:p>
        </p:txBody>
      </p:sp>
    </p:spTree>
    <p:extLst>
      <p:ext uri="{BB962C8B-B14F-4D97-AF65-F5344CB8AC3E}">
        <p14:creationId xmlns:p14="http://schemas.microsoft.com/office/powerpoint/2010/main" val="1609193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Slip - Assignment</a:t>
            </a:r>
            <a:endParaRPr lang="en-US" dirty="0"/>
          </a:p>
        </p:txBody>
      </p:sp>
      <p:sp>
        <p:nvSpPr>
          <p:cNvPr id="3" name="Content Placeholder 2"/>
          <p:cNvSpPr>
            <a:spLocks noGrp="1"/>
          </p:cNvSpPr>
          <p:nvPr>
            <p:ph idx="1"/>
          </p:nvPr>
        </p:nvSpPr>
        <p:spPr>
          <a:xfrm>
            <a:off x="1335062" y="2566713"/>
            <a:ext cx="10298920" cy="3416300"/>
          </a:xfrm>
        </p:spPr>
        <p:txBody>
          <a:bodyPr>
            <a:normAutofit/>
          </a:bodyPr>
          <a:lstStyle/>
          <a:p>
            <a:r>
              <a:rPr lang="en-US" sz="2400" b="1" dirty="0" smtClean="0">
                <a:sym typeface="Euclid Extra" panose="02050502000505020303" pitchFamily="18" charset="2"/>
              </a:rPr>
              <a:t>Exit Slip- Describe the differences between underdamped, critical damped and overdamped oscillations.</a:t>
            </a:r>
            <a:r>
              <a:rPr lang="en-US" sz="2800" b="1" dirty="0"/>
              <a:t/>
            </a:r>
            <a:br>
              <a:rPr lang="en-US" sz="2800" b="1" dirty="0"/>
            </a:br>
            <a:r>
              <a:rPr lang="en-US" dirty="0"/>
              <a:t> </a:t>
            </a:r>
            <a:endParaRPr lang="en-US" b="1" dirty="0" smtClean="0"/>
          </a:p>
          <a:p>
            <a:r>
              <a:rPr lang="en-US" sz="2100" b="1" dirty="0" smtClean="0"/>
              <a:t>What’s Due?  (Pending assignments to complete.)</a:t>
            </a:r>
          </a:p>
          <a:p>
            <a:pPr lvl="1"/>
            <a:r>
              <a:rPr lang="en-US" sz="2000" b="1" dirty="0" smtClean="0"/>
              <a:t>Pendulums WS</a:t>
            </a:r>
            <a:endParaRPr lang="en-US" sz="2000" b="1" dirty="0"/>
          </a:p>
          <a:p>
            <a:r>
              <a:rPr lang="en-US" sz="2100" b="1" dirty="0" smtClean="0"/>
              <a:t>What’s Next?  (How to prepare for the next day)</a:t>
            </a:r>
          </a:p>
          <a:p>
            <a:pPr lvl="1"/>
            <a:r>
              <a:rPr lang="en-US" sz="1900" b="1" dirty="0" smtClean="0"/>
              <a:t>Read Opt </a:t>
            </a:r>
            <a:r>
              <a:rPr lang="en-US" sz="1900" b="1" dirty="0" smtClean="0"/>
              <a:t>B.1.1 – B.1.3</a:t>
            </a:r>
            <a:endParaRPr lang="en-US" sz="1900" b="1" dirty="0" smtClean="0"/>
          </a:p>
        </p:txBody>
      </p:sp>
    </p:spTree>
    <p:extLst>
      <p:ext uri="{BB962C8B-B14F-4D97-AF65-F5344CB8AC3E}">
        <p14:creationId xmlns:p14="http://schemas.microsoft.com/office/powerpoint/2010/main" val="1224007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Objectives/Agenda</a:t>
            </a:r>
            <a:endParaRPr lang="en-US" dirty="0"/>
          </a:p>
        </p:txBody>
      </p:sp>
      <p:sp>
        <p:nvSpPr>
          <p:cNvPr id="3" name="Content Placeholder 2"/>
          <p:cNvSpPr>
            <a:spLocks noGrp="1"/>
          </p:cNvSpPr>
          <p:nvPr>
            <p:ph idx="1"/>
          </p:nvPr>
        </p:nvSpPr>
        <p:spPr/>
        <p:txBody>
          <a:bodyPr>
            <a:normAutofit/>
          </a:bodyPr>
          <a:lstStyle/>
          <a:p>
            <a:r>
              <a:rPr lang="en-US" sz="2000" b="1" dirty="0" smtClean="0"/>
              <a:t>Objective:  </a:t>
            </a:r>
            <a:r>
              <a:rPr lang="en-US" sz="2000" b="1" dirty="0" smtClean="0"/>
              <a:t>More about</a:t>
            </a:r>
            <a:r>
              <a:rPr lang="en-US" sz="2000" b="1" dirty="0" smtClean="0"/>
              <a:t> Oscillations (some HL content, but just cool)</a:t>
            </a:r>
            <a:endParaRPr lang="en-US" sz="2000" b="1" dirty="0" smtClean="0"/>
          </a:p>
          <a:p>
            <a:r>
              <a:rPr lang="en-US" sz="2000" b="1" dirty="0" smtClean="0"/>
              <a:t>Agenda: </a:t>
            </a:r>
          </a:p>
          <a:p>
            <a:pPr lvl="1"/>
            <a:r>
              <a:rPr lang="en-US" sz="1800" b="1" dirty="0" smtClean="0"/>
              <a:t>Homework Review</a:t>
            </a:r>
          </a:p>
          <a:p>
            <a:pPr lvl="1"/>
            <a:r>
              <a:rPr lang="en-US" sz="1800" b="1" dirty="0" smtClean="0"/>
              <a:t>Pendulums</a:t>
            </a:r>
            <a:endParaRPr lang="en-US" sz="1800" b="1" dirty="0"/>
          </a:p>
          <a:p>
            <a:pPr lvl="1"/>
            <a:r>
              <a:rPr lang="en-US" sz="1800" b="1" dirty="0" smtClean="0"/>
              <a:t>Damping</a:t>
            </a:r>
            <a:endParaRPr lang="en-US" sz="1800" b="1" dirty="0" smtClean="0"/>
          </a:p>
          <a:p>
            <a:pPr lvl="1"/>
            <a:r>
              <a:rPr lang="en-US" sz="1800" b="1" dirty="0" smtClean="0"/>
              <a:t>Resonance</a:t>
            </a:r>
          </a:p>
          <a:p>
            <a:r>
              <a:rPr lang="en-US" sz="2000" b="1" dirty="0" smtClean="0"/>
              <a:t>Assignment</a:t>
            </a:r>
            <a:r>
              <a:rPr lang="en-US" sz="2000" b="1" dirty="0" smtClean="0"/>
              <a:t>: Pendulum WS</a:t>
            </a:r>
            <a:endParaRPr lang="en-US" sz="2000" b="1" dirty="0"/>
          </a:p>
        </p:txBody>
      </p:sp>
    </p:spTree>
    <p:extLst>
      <p:ext uri="{BB962C8B-B14F-4D97-AF65-F5344CB8AC3E}">
        <p14:creationId xmlns:p14="http://schemas.microsoft.com/office/powerpoint/2010/main" val="1078414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Pendulums </a:t>
            </a:r>
            <a:endParaRPr lang="en-US" dirty="0"/>
          </a:p>
        </p:txBody>
      </p:sp>
      <p:sp>
        <p:nvSpPr>
          <p:cNvPr id="3" name="Content Placeholder 2"/>
          <p:cNvSpPr>
            <a:spLocks noGrp="1"/>
          </p:cNvSpPr>
          <p:nvPr>
            <p:ph idx="1"/>
          </p:nvPr>
        </p:nvSpPr>
        <p:spPr>
          <a:xfrm>
            <a:off x="1154953" y="2603500"/>
            <a:ext cx="7388155" cy="3416300"/>
          </a:xfrm>
        </p:spPr>
        <p:txBody>
          <a:bodyPr/>
          <a:lstStyle/>
          <a:p>
            <a:r>
              <a:rPr lang="en-US" b="1" dirty="0" smtClean="0"/>
              <a:t>Another restorative force creating an oscillation.</a:t>
            </a:r>
          </a:p>
          <a:p>
            <a:r>
              <a:rPr lang="en-US" b="1" dirty="0" smtClean="0"/>
              <a:t>The net force =  – </a:t>
            </a:r>
            <a:r>
              <a:rPr lang="en-US" b="1" dirty="0" err="1" smtClean="0"/>
              <a:t>mgsin</a:t>
            </a:r>
            <a:r>
              <a:rPr lang="el-GR" b="1" dirty="0" smtClean="0"/>
              <a:t>θ</a:t>
            </a:r>
            <a:endParaRPr lang="en-US" b="1" dirty="0" smtClean="0"/>
          </a:p>
          <a:p>
            <a:r>
              <a:rPr lang="en-US" b="1" dirty="0" smtClean="0"/>
              <a:t> </a:t>
            </a:r>
            <a:r>
              <a:rPr lang="el-GR" b="1" dirty="0" smtClean="0"/>
              <a:t>θ</a:t>
            </a:r>
            <a:r>
              <a:rPr lang="en-US" b="1" dirty="0" smtClean="0"/>
              <a:t> = s/L    angular displacement in radians</a:t>
            </a:r>
          </a:p>
          <a:p>
            <a:r>
              <a:rPr lang="en-US" b="1" dirty="0" smtClean="0"/>
              <a:t>Is net force proportional to and opposite to </a:t>
            </a:r>
            <a:r>
              <a:rPr lang="el-GR" b="1" dirty="0" smtClean="0"/>
              <a:t>θ</a:t>
            </a:r>
            <a:r>
              <a:rPr lang="en-US" b="1" dirty="0" smtClean="0"/>
              <a:t>??</a:t>
            </a:r>
          </a:p>
          <a:p>
            <a:r>
              <a:rPr lang="en-US" b="1" dirty="0" smtClean="0"/>
              <a:t>F = – mg sin</a:t>
            </a:r>
            <a:r>
              <a:rPr lang="el-GR" b="1" dirty="0"/>
              <a:t> </a:t>
            </a:r>
            <a:r>
              <a:rPr lang="en-US" b="1" dirty="0" smtClean="0"/>
              <a:t>(s/L) =</a:t>
            </a:r>
            <a:r>
              <a:rPr lang="el-GR" b="1" dirty="0" smtClean="0"/>
              <a:t> </a:t>
            </a:r>
            <a:r>
              <a:rPr lang="en-US" b="1" dirty="0"/>
              <a:t>– mg </a:t>
            </a:r>
            <a:r>
              <a:rPr lang="en-US" b="1" dirty="0" smtClean="0"/>
              <a:t>(s/L)</a:t>
            </a:r>
          </a:p>
          <a:p>
            <a:r>
              <a:rPr lang="en-US" b="1" dirty="0" err="1"/>
              <a:t>s</a:t>
            </a:r>
            <a:r>
              <a:rPr lang="en-US" b="1" dirty="0" err="1" smtClean="0"/>
              <a:t>inx</a:t>
            </a:r>
            <a:r>
              <a:rPr lang="en-US" b="1" dirty="0" smtClean="0"/>
              <a:t> ~ x only at small angles.  (compare sine curve to y=x)</a:t>
            </a:r>
            <a:endParaRPr lang="en-US" b="1" dirty="0"/>
          </a:p>
          <a:p>
            <a:r>
              <a:rPr lang="en-US" b="1" dirty="0" smtClean="0"/>
              <a:t>Therefore, for pendulums with small angles of displacement we can use the generic cosine/sine modeling for oscillation</a:t>
            </a:r>
          </a:p>
          <a:p>
            <a:endParaRPr lang="en-US"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9191" t="12762"/>
          <a:stretch/>
        </p:blipFill>
        <p:spPr>
          <a:xfrm>
            <a:off x="8293302" y="2221592"/>
            <a:ext cx="3246130" cy="4180115"/>
          </a:xfrm>
          <a:prstGeom prst="rect">
            <a:avLst/>
          </a:prstGeom>
        </p:spPr>
      </p:pic>
    </p:spTree>
    <p:extLst>
      <p:ext uri="{BB962C8B-B14F-4D97-AF65-F5344CB8AC3E}">
        <p14:creationId xmlns:p14="http://schemas.microsoft.com/office/powerpoint/2010/main" val="206386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Pendulums</a:t>
            </a:r>
            <a:endParaRPr lang="en-US" dirty="0"/>
          </a:p>
        </p:txBody>
      </p:sp>
      <p:sp>
        <p:nvSpPr>
          <p:cNvPr id="3" name="Content Placeholder 2"/>
          <p:cNvSpPr>
            <a:spLocks noGrp="1"/>
          </p:cNvSpPr>
          <p:nvPr>
            <p:ph idx="1"/>
          </p:nvPr>
        </p:nvSpPr>
        <p:spPr>
          <a:xfrm>
            <a:off x="1154954" y="2603500"/>
            <a:ext cx="9817846" cy="3416300"/>
          </a:xfrm>
        </p:spPr>
        <p:txBody>
          <a:bodyPr/>
          <a:lstStyle/>
          <a:p>
            <a:r>
              <a:rPr lang="en-US" b="1" dirty="0"/>
              <a:t>F </a:t>
            </a:r>
            <a:r>
              <a:rPr lang="en-US" b="1" dirty="0" smtClean="0"/>
              <a:t>= ma = – </a:t>
            </a:r>
            <a:r>
              <a:rPr lang="en-US" b="1" dirty="0"/>
              <a:t>mg </a:t>
            </a:r>
            <a:r>
              <a:rPr lang="en-US" b="1" dirty="0" smtClean="0"/>
              <a:t>(x/L) </a:t>
            </a:r>
          </a:p>
          <a:p>
            <a:r>
              <a:rPr lang="en-US" b="1" dirty="0" smtClean="0"/>
              <a:t>a </a:t>
            </a:r>
            <a:r>
              <a:rPr lang="en-US" b="1" dirty="0"/>
              <a:t>=  </a:t>
            </a:r>
            <a:r>
              <a:rPr lang="en-US" b="1" dirty="0" smtClean="0"/>
              <a:t>– g (x/L)    for small angles</a:t>
            </a:r>
            <a:endParaRPr lang="en-US" b="1" dirty="0"/>
          </a:p>
          <a:p>
            <a:r>
              <a:rPr lang="en-US" b="1" dirty="0"/>
              <a:t>a =  – </a:t>
            </a:r>
            <a:r>
              <a:rPr lang="el-GR" b="1" dirty="0"/>
              <a:t>ω</a:t>
            </a:r>
            <a:r>
              <a:rPr lang="en-US" b="1" baseline="30000" dirty="0"/>
              <a:t>2</a:t>
            </a:r>
            <a:r>
              <a:rPr lang="el-GR" b="1" dirty="0"/>
              <a:t> </a:t>
            </a:r>
            <a:r>
              <a:rPr lang="en-US" b="1" dirty="0"/>
              <a:t>x	</a:t>
            </a:r>
            <a:r>
              <a:rPr lang="en-US" b="1" dirty="0" smtClean="0"/>
              <a:t> From general oscillations</a:t>
            </a:r>
            <a:endParaRPr lang="en-US" b="1" dirty="0"/>
          </a:p>
          <a:p>
            <a:r>
              <a:rPr lang="en-US" b="1" dirty="0" smtClean="0"/>
              <a:t>Therefore, </a:t>
            </a:r>
            <a:r>
              <a:rPr lang="en-US" b="1" dirty="0"/>
              <a:t>– g (x/L</a:t>
            </a:r>
            <a:r>
              <a:rPr lang="en-US" b="1" dirty="0" smtClean="0"/>
              <a:t>) = </a:t>
            </a:r>
            <a:r>
              <a:rPr lang="en-US" b="1" dirty="0"/>
              <a:t>– </a:t>
            </a:r>
            <a:r>
              <a:rPr lang="el-GR" b="1" dirty="0"/>
              <a:t>ω</a:t>
            </a:r>
            <a:r>
              <a:rPr lang="en-US" b="1" baseline="30000" dirty="0"/>
              <a:t>2</a:t>
            </a:r>
            <a:r>
              <a:rPr lang="el-GR" b="1" dirty="0"/>
              <a:t> </a:t>
            </a:r>
            <a:r>
              <a:rPr lang="en-US" b="1" dirty="0" smtClean="0"/>
              <a:t>x 		x cancels for all values of x</a:t>
            </a:r>
            <a:endParaRPr lang="en-US" b="1" dirty="0"/>
          </a:p>
          <a:p>
            <a:r>
              <a:rPr lang="en-US" b="1" dirty="0"/>
              <a:t>	</a:t>
            </a:r>
            <a:r>
              <a:rPr lang="en-US" b="1" dirty="0" smtClean="0"/>
              <a:t>g/L = </a:t>
            </a:r>
            <a:r>
              <a:rPr lang="en-US" b="1" dirty="0"/>
              <a:t> </a:t>
            </a:r>
            <a:r>
              <a:rPr lang="el-GR" b="1" dirty="0"/>
              <a:t>ω</a:t>
            </a:r>
            <a:r>
              <a:rPr lang="en-US" b="1" baseline="30000" dirty="0"/>
              <a:t>2</a:t>
            </a:r>
            <a:r>
              <a:rPr lang="el-GR" b="1" dirty="0"/>
              <a:t> </a:t>
            </a:r>
            <a:endParaRPr lang="en-US" b="1" dirty="0"/>
          </a:p>
          <a:p>
            <a:r>
              <a:rPr lang="en-US" b="1" dirty="0" smtClean="0">
                <a:sym typeface="Wingdings" panose="05000000000000000000" pitchFamily="2" charset="2"/>
              </a:rPr>
              <a:t>Solve for </a:t>
            </a:r>
            <a:r>
              <a:rPr lang="el-GR" b="1" dirty="0" smtClean="0"/>
              <a:t>ω</a:t>
            </a:r>
            <a:r>
              <a:rPr lang="en-US" b="1" dirty="0" smtClean="0"/>
              <a:t>, substitute into T = 2</a:t>
            </a:r>
            <a:r>
              <a:rPr lang="el-GR" b="1" dirty="0" smtClean="0"/>
              <a:t>π</a:t>
            </a:r>
            <a:r>
              <a:rPr lang="en-US" b="1" dirty="0" smtClean="0"/>
              <a:t>/</a:t>
            </a:r>
            <a:r>
              <a:rPr lang="el-GR" b="1" dirty="0"/>
              <a:t> </a:t>
            </a:r>
            <a:r>
              <a:rPr lang="el-GR" b="1" dirty="0" smtClean="0"/>
              <a:t>ω</a:t>
            </a:r>
            <a:r>
              <a:rPr lang="en-US" b="1" dirty="0" smtClean="0"/>
              <a:t>   gives equation in data booklet for period.</a:t>
            </a:r>
          </a:p>
          <a:p>
            <a:endParaRPr lang="en-US" b="1" dirty="0"/>
          </a:p>
          <a:p>
            <a:endParaRPr lang="en-US" b="1" dirty="0"/>
          </a:p>
        </p:txBody>
      </p:sp>
      <mc:AlternateContent xmlns:mc="http://schemas.openxmlformats.org/markup-compatibility/2006" xmlns:a14="http://schemas.microsoft.com/office/drawing/2010/main">
        <mc:Choice Requires="a14">
          <p:sp>
            <p:nvSpPr>
              <p:cNvPr id="5" name="TextBox 4"/>
              <p:cNvSpPr txBox="1"/>
              <p:nvPr/>
            </p:nvSpPr>
            <p:spPr>
              <a:xfrm>
                <a:off x="4421777" y="5201434"/>
                <a:ext cx="1861457" cy="8183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ad>
                        <m:radPr>
                          <m:degHide m:val="on"/>
                          <m:ctrlPr>
                            <a:rPr lang="en-US" b="0" i="1" smtClean="0">
                              <a:latin typeface="Cambria Math" panose="02040503050406030204" pitchFamily="18" charset="0"/>
                              <a:ea typeface="Cambria Math" panose="02040503050406030204" pitchFamily="18" charset="0"/>
                            </a:rPr>
                          </m:ctrlPr>
                        </m:radPr>
                        <m:deg/>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𝐿</m:t>
                              </m:r>
                            </m:num>
                            <m:den>
                              <m:r>
                                <a:rPr lang="en-US" b="0" i="1" smtClean="0">
                                  <a:latin typeface="Cambria Math" panose="02040503050406030204" pitchFamily="18" charset="0"/>
                                  <a:ea typeface="Cambria Math" panose="02040503050406030204" pitchFamily="18" charset="0"/>
                                </a:rPr>
                                <m:t>𝑔</m:t>
                              </m:r>
                            </m:den>
                          </m:f>
                        </m:e>
                      </m:rad>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421777" y="5201434"/>
                <a:ext cx="1861457" cy="818366"/>
              </a:xfrm>
              <a:prstGeom prst="rect">
                <a:avLst/>
              </a:prstGeom>
              <a:blipFill>
                <a:blip r:embed="rId2"/>
                <a:stretch>
                  <a:fillRect b="-741"/>
                </a:stretch>
              </a:blipFill>
            </p:spPr>
            <p:txBody>
              <a:bodyPr/>
              <a:lstStyle/>
              <a:p>
                <a:r>
                  <a:rPr lang="en-US">
                    <a:noFill/>
                  </a:rPr>
                  <a:t> </a:t>
                </a:r>
              </a:p>
            </p:txBody>
          </p:sp>
        </mc:Fallback>
      </mc:AlternateContent>
    </p:spTree>
    <p:extLst>
      <p:ext uri="{BB962C8B-B14F-4D97-AF65-F5344CB8AC3E}">
        <p14:creationId xmlns:p14="http://schemas.microsoft.com/office/powerpoint/2010/main" val="106803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p:txBody>
          <a:bodyPr/>
          <a:lstStyle/>
          <a:p>
            <a:r>
              <a:rPr lang="en-US" b="1" dirty="0" smtClean="0"/>
              <a:t>1</a:t>
            </a:r>
            <a:r>
              <a:rPr lang="en-US" sz="2000" b="1" dirty="0" smtClean="0"/>
              <a:t>. What is the length of a pendulum that has a period of 1.00 second?</a:t>
            </a:r>
          </a:p>
          <a:p>
            <a:pPr lvl="1"/>
            <a:r>
              <a:rPr lang="en-US" sz="2000" b="1" dirty="0" smtClean="0"/>
              <a:t>Calculate the percentage increase in the period of a pendulum when the length is increased by 4.00%. What is the new period?</a:t>
            </a:r>
          </a:p>
          <a:p>
            <a:endParaRPr lang="en-US" sz="2000" b="1" dirty="0"/>
          </a:p>
          <a:p>
            <a:r>
              <a:rPr lang="en-US" sz="2000" b="1" dirty="0" smtClean="0"/>
              <a:t>2. A spring is brought to the international space station and used as a balance. If a 1.000 kg  mass oscillates with a 0.250 sec period, what is the mass of an object that oscillates 13 times in 10 seconds when suspended from the spring?</a:t>
            </a:r>
            <a:endParaRPr lang="en-US" sz="2000" b="1" dirty="0"/>
          </a:p>
        </p:txBody>
      </p:sp>
    </p:spTree>
    <p:extLst>
      <p:ext uri="{BB962C8B-B14F-4D97-AF65-F5344CB8AC3E}">
        <p14:creationId xmlns:p14="http://schemas.microsoft.com/office/powerpoint/2010/main" val="1988725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Damped Oscillations</a:t>
            </a:r>
            <a:endParaRPr lang="en-US" dirty="0"/>
          </a:p>
        </p:txBody>
      </p:sp>
      <p:sp>
        <p:nvSpPr>
          <p:cNvPr id="3" name="Content Placeholder 2"/>
          <p:cNvSpPr>
            <a:spLocks noGrp="1"/>
          </p:cNvSpPr>
          <p:nvPr>
            <p:ph idx="1"/>
          </p:nvPr>
        </p:nvSpPr>
        <p:spPr>
          <a:xfrm>
            <a:off x="684692" y="2603500"/>
            <a:ext cx="10392612" cy="3416300"/>
          </a:xfrm>
        </p:spPr>
        <p:txBody>
          <a:bodyPr>
            <a:normAutofit/>
          </a:bodyPr>
          <a:lstStyle/>
          <a:p>
            <a:r>
              <a:rPr lang="en-US" b="1" dirty="0" smtClean="0"/>
              <a:t>Very few naturally occurring oscillations are SHM. Most will eventually come to stop due to a loss of energy due to some external force like friction. </a:t>
            </a:r>
          </a:p>
          <a:p>
            <a:r>
              <a:rPr lang="en-US" b="1" dirty="0" smtClean="0"/>
              <a:t>When oscillations do occur with a regular period, but with a decreasing amplitude (and therefore energy), this is damped oscillation.</a:t>
            </a:r>
          </a:p>
          <a:p>
            <a:r>
              <a:rPr lang="en-US" b="1" dirty="0" smtClean="0"/>
              <a:t>The amplitude decreases exponentially, such that the same percentage of energy is lost each cycle</a:t>
            </a:r>
            <a:r>
              <a:rPr lang="en-US" b="1" dirty="0" smtClean="0"/>
              <a:t>.</a:t>
            </a:r>
            <a:endParaRPr lang="en-US" b="1" dirty="0" smtClean="0"/>
          </a:p>
        </p:txBody>
      </p:sp>
    </p:spTree>
    <p:extLst>
      <p:ext uri="{BB962C8B-B14F-4D97-AF65-F5344CB8AC3E}">
        <p14:creationId xmlns:p14="http://schemas.microsoft.com/office/powerpoint/2010/main" val="3234001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Oscillations and Damping</a:t>
            </a:r>
            <a:endParaRPr lang="en-US" dirty="0"/>
          </a:p>
        </p:txBody>
      </p:sp>
      <p:sp>
        <p:nvSpPr>
          <p:cNvPr id="3" name="Content Placeholder 2"/>
          <p:cNvSpPr>
            <a:spLocks noGrp="1"/>
          </p:cNvSpPr>
          <p:nvPr>
            <p:ph idx="1"/>
          </p:nvPr>
        </p:nvSpPr>
        <p:spPr/>
        <p:txBody>
          <a:bodyPr>
            <a:normAutofit lnSpcReduction="10000"/>
          </a:bodyPr>
          <a:lstStyle/>
          <a:p>
            <a:r>
              <a:rPr lang="en-US" dirty="0" smtClean="0">
                <a:hlinkClick r:id="rId3"/>
              </a:rPr>
              <a:t>https</a:t>
            </a:r>
            <a:r>
              <a:rPr lang="en-US" dirty="0">
                <a:hlinkClick r:id="rId3"/>
              </a:rPr>
              <a:t>://</a:t>
            </a:r>
            <a:r>
              <a:rPr lang="en-US" dirty="0" smtClean="0">
                <a:hlinkClick r:id="rId3"/>
              </a:rPr>
              <a:t>www.youtube.com/watch?v=sk6Alk1ciJw</a:t>
            </a:r>
            <a:r>
              <a:rPr lang="en-US" dirty="0" smtClean="0"/>
              <a:t> </a:t>
            </a:r>
            <a:r>
              <a:rPr lang="en-US" b="1" dirty="0" smtClean="0"/>
              <a:t>Types of Oscillations: Free SHM, Damped and Unstable demos</a:t>
            </a:r>
          </a:p>
          <a:p>
            <a:r>
              <a:rPr lang="en-US" b="1" dirty="0" smtClean="0"/>
              <a:t>Three types of damping:</a:t>
            </a:r>
          </a:p>
          <a:p>
            <a:pPr lvl="1"/>
            <a:r>
              <a:rPr lang="en-US" b="1" u="sng" dirty="0" smtClean="0"/>
              <a:t>Underdamped</a:t>
            </a:r>
            <a:r>
              <a:rPr lang="en-US" b="1" dirty="0" smtClean="0"/>
              <a:t>: oscillations occur with a regular period but with a decreasing amplitude as energy is lost until it comes to stop.</a:t>
            </a:r>
          </a:p>
          <a:p>
            <a:pPr lvl="1"/>
            <a:r>
              <a:rPr lang="en-US" b="1" u="sng" dirty="0" smtClean="0"/>
              <a:t>Critical damped</a:t>
            </a:r>
            <a:r>
              <a:rPr lang="en-US" b="1" dirty="0" smtClean="0"/>
              <a:t>: No oscillations occur and it comes to stop in exactly one period (of SHM).</a:t>
            </a:r>
          </a:p>
          <a:p>
            <a:pPr lvl="1"/>
            <a:r>
              <a:rPr lang="en-US" b="1" u="sng" dirty="0" smtClean="0"/>
              <a:t>Overdamped</a:t>
            </a:r>
            <a:r>
              <a:rPr lang="en-US" b="1" dirty="0" smtClean="0"/>
              <a:t>: No oscillations occur and it comes to stop at some time after the one period time.</a:t>
            </a:r>
          </a:p>
          <a:p>
            <a:r>
              <a:rPr lang="en-US" dirty="0">
                <a:hlinkClick r:id="rId4"/>
              </a:rPr>
              <a:t>https://</a:t>
            </a:r>
            <a:r>
              <a:rPr lang="en-US" dirty="0" smtClean="0">
                <a:hlinkClick r:id="rId4"/>
              </a:rPr>
              <a:t>www.youtube.com/watch?v=99ZE2RGwqSM</a:t>
            </a:r>
            <a:r>
              <a:rPr lang="en-US" dirty="0" smtClean="0"/>
              <a:t> </a:t>
            </a:r>
            <a:r>
              <a:rPr lang="en-US" b="1" dirty="0" smtClean="0"/>
              <a:t>Demo of underdamped, critical damped, overdamped</a:t>
            </a:r>
            <a:endParaRPr lang="en-US" b="1" dirty="0"/>
          </a:p>
        </p:txBody>
      </p:sp>
      <p:pic>
        <p:nvPicPr>
          <p:cNvPr id="4" name="Picture 3"/>
          <p:cNvPicPr>
            <a:picLocks noChangeAspect="1"/>
          </p:cNvPicPr>
          <p:nvPr/>
        </p:nvPicPr>
        <p:blipFill rotWithShape="1">
          <a:blip r:embed="rId5"/>
          <a:srcRect l="6602" t="43803" r="70051" b="21874"/>
          <a:stretch/>
        </p:blipFill>
        <p:spPr>
          <a:xfrm>
            <a:off x="9673048" y="2743201"/>
            <a:ext cx="2400131" cy="1983782"/>
          </a:xfrm>
          <a:prstGeom prst="rect">
            <a:avLst/>
          </a:prstGeom>
        </p:spPr>
      </p:pic>
    </p:spTree>
    <p:extLst>
      <p:ext uri="{BB962C8B-B14F-4D97-AF65-F5344CB8AC3E}">
        <p14:creationId xmlns:p14="http://schemas.microsoft.com/office/powerpoint/2010/main" val="3617034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Forced/Driven Oscillations</a:t>
            </a:r>
            <a:endParaRPr lang="en-US" dirty="0"/>
          </a:p>
        </p:txBody>
      </p:sp>
      <p:sp>
        <p:nvSpPr>
          <p:cNvPr id="3" name="Content Placeholder 2"/>
          <p:cNvSpPr>
            <a:spLocks noGrp="1"/>
          </p:cNvSpPr>
          <p:nvPr>
            <p:ph idx="1"/>
          </p:nvPr>
        </p:nvSpPr>
        <p:spPr>
          <a:xfrm>
            <a:off x="1154955" y="2603500"/>
            <a:ext cx="8221520" cy="3416300"/>
          </a:xfrm>
        </p:spPr>
        <p:txBody>
          <a:bodyPr>
            <a:normAutofit/>
          </a:bodyPr>
          <a:lstStyle/>
          <a:p>
            <a:r>
              <a:rPr lang="en-US" b="1" dirty="0" smtClean="0"/>
              <a:t>One way real world SHM machines can be operated is by using a forced or driven oscillation. </a:t>
            </a:r>
          </a:p>
          <a:p>
            <a:r>
              <a:rPr lang="en-US" b="1" dirty="0" smtClean="0"/>
              <a:t>The strategy here is to add a small periodic external force </a:t>
            </a:r>
            <a:r>
              <a:rPr lang="en-US" b="1" dirty="0" err="1" smtClean="0"/>
              <a:t>f</a:t>
            </a:r>
            <a:r>
              <a:rPr lang="en-US" b="1" baseline="-25000" dirty="0" err="1" smtClean="0"/>
              <a:t>d</a:t>
            </a:r>
            <a:r>
              <a:rPr lang="en-US" b="1" dirty="0" smtClean="0"/>
              <a:t> that balances the energy lost to undamping</a:t>
            </a:r>
            <a:r>
              <a:rPr lang="en-US" b="1" dirty="0"/>
              <a:t> </a:t>
            </a:r>
            <a:r>
              <a:rPr lang="en-US" b="1" dirty="0" smtClean="0"/>
              <a:t>such that the net result is SHM.</a:t>
            </a:r>
          </a:p>
          <a:p>
            <a:r>
              <a:rPr lang="en-US" b="1" dirty="0" smtClean="0"/>
              <a:t>Consider a mass hanging on a string subjected to a periodic external force applied to the top of the string with a frequency of </a:t>
            </a:r>
            <a:r>
              <a:rPr lang="en-US" b="1" dirty="0" err="1" smtClean="0"/>
              <a:t>f</a:t>
            </a:r>
            <a:r>
              <a:rPr lang="en-US" b="1" baseline="-25000" dirty="0" err="1" smtClean="0"/>
              <a:t>D</a:t>
            </a:r>
            <a:r>
              <a:rPr lang="en-US" b="1" dirty="0" smtClean="0"/>
              <a:t>. </a:t>
            </a:r>
          </a:p>
          <a:p>
            <a:r>
              <a:rPr lang="en-US" b="1" dirty="0" smtClean="0"/>
              <a:t>“</a:t>
            </a:r>
            <a:r>
              <a:rPr lang="en-US" dirty="0"/>
              <a:t>In general, once the external force is applied, the system </a:t>
            </a:r>
            <a:r>
              <a:rPr lang="en-US" dirty="0" smtClean="0"/>
              <a:t>eventually starts </a:t>
            </a:r>
            <a:r>
              <a:rPr lang="en-US" dirty="0"/>
              <a:t>oscillating at the driving frequency </a:t>
            </a:r>
            <a:r>
              <a:rPr lang="en-US" i="1" dirty="0" err="1"/>
              <a:t>f</a:t>
            </a:r>
            <a:r>
              <a:rPr lang="en-US" sz="800" dirty="0" err="1"/>
              <a:t>D</a:t>
            </a:r>
            <a:r>
              <a:rPr lang="en-US" dirty="0"/>
              <a:t>. </a:t>
            </a:r>
            <a:r>
              <a:rPr lang="en-US" u="sng" dirty="0"/>
              <a:t>This is true whether </a:t>
            </a:r>
            <a:r>
              <a:rPr lang="en-US" u="sng" dirty="0" smtClean="0"/>
              <a:t>the system </a:t>
            </a:r>
            <a:r>
              <a:rPr lang="en-US" u="sng" dirty="0"/>
              <a:t>is initially at rest or initially oscillating at its own </a:t>
            </a:r>
            <a:r>
              <a:rPr lang="en-US" u="sng" dirty="0" smtClean="0"/>
              <a:t>frequency</a:t>
            </a:r>
            <a:r>
              <a:rPr lang="en-US" dirty="0" smtClean="0"/>
              <a:t>.” </a:t>
            </a:r>
          </a:p>
        </p:txBody>
      </p:sp>
    </p:spTree>
    <p:extLst>
      <p:ext uri="{BB962C8B-B14F-4D97-AF65-F5344CB8AC3E}">
        <p14:creationId xmlns:p14="http://schemas.microsoft.com/office/powerpoint/2010/main" val="1299156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Resonance</a:t>
            </a:r>
            <a:endParaRPr lang="en-US" dirty="0"/>
          </a:p>
        </p:txBody>
      </p:sp>
      <p:sp>
        <p:nvSpPr>
          <p:cNvPr id="3" name="Content Placeholder 2"/>
          <p:cNvSpPr>
            <a:spLocks noGrp="1"/>
          </p:cNvSpPr>
          <p:nvPr>
            <p:ph idx="1"/>
          </p:nvPr>
        </p:nvSpPr>
        <p:spPr>
          <a:xfrm>
            <a:off x="1154955" y="2603500"/>
            <a:ext cx="7704910" cy="3416300"/>
          </a:xfrm>
        </p:spPr>
        <p:txBody>
          <a:bodyPr>
            <a:normAutofit lnSpcReduction="10000"/>
          </a:bodyPr>
          <a:lstStyle/>
          <a:p>
            <a:r>
              <a:rPr lang="en-US" b="1" dirty="0"/>
              <a:t>The amplitude of the motion will be largest at the natural frequency of the system</a:t>
            </a:r>
            <a:r>
              <a:rPr lang="en-US" b="1" dirty="0" smtClean="0"/>
              <a:t>.</a:t>
            </a:r>
          </a:p>
          <a:p>
            <a:r>
              <a:rPr lang="en-US" b="1" dirty="0"/>
              <a:t>The state in which the frequency of an externally </a:t>
            </a:r>
            <a:r>
              <a:rPr lang="en-US" b="1" dirty="0" smtClean="0"/>
              <a:t>applied periodic </a:t>
            </a:r>
            <a:r>
              <a:rPr lang="en-US" b="1" dirty="0"/>
              <a:t>force equals the natural frequency of a system is </a:t>
            </a:r>
            <a:r>
              <a:rPr lang="en-US" b="1" dirty="0" smtClean="0"/>
              <a:t>called </a:t>
            </a:r>
            <a:r>
              <a:rPr lang="en-US" b="1" u="sng" dirty="0" smtClean="0"/>
              <a:t>resonance</a:t>
            </a:r>
            <a:r>
              <a:rPr lang="en-US" b="1" dirty="0"/>
              <a:t>. This results in oscillations with large amplitude</a:t>
            </a:r>
            <a:r>
              <a:rPr lang="en-US" b="1" dirty="0" smtClean="0"/>
              <a:t>.</a:t>
            </a:r>
          </a:p>
          <a:p>
            <a:r>
              <a:rPr lang="en-US" b="1" dirty="0" smtClean="0"/>
              <a:t>Examples of Resonance:</a:t>
            </a:r>
          </a:p>
          <a:p>
            <a:pPr lvl="1"/>
            <a:r>
              <a:rPr lang="en-US" b="1" dirty="0" smtClean="0"/>
              <a:t>Bumps on the road matching rotation of tires creating loud irritating noise. (An invention by an alumni from a school where I taught)</a:t>
            </a:r>
          </a:p>
          <a:p>
            <a:pPr lvl="1"/>
            <a:r>
              <a:rPr lang="en-US" b="1" dirty="0" smtClean="0"/>
              <a:t>Microwaves matching the way that water molecules rotate and resonating resulting in a large transfer of wave amplitude / energy and heat</a:t>
            </a:r>
            <a:endParaRPr lang="en-US" b="1" dirty="0"/>
          </a:p>
          <a:p>
            <a:endParaRPr lang="en-US" dirty="0"/>
          </a:p>
        </p:txBody>
      </p:sp>
      <p:pic>
        <p:nvPicPr>
          <p:cNvPr id="4" name="Picture 3"/>
          <p:cNvPicPr>
            <a:picLocks noChangeAspect="1"/>
          </p:cNvPicPr>
          <p:nvPr/>
        </p:nvPicPr>
        <p:blipFill rotWithShape="1">
          <a:blip r:embed="rId2"/>
          <a:srcRect l="41384" t="42320" r="35746" b="23570"/>
          <a:stretch/>
        </p:blipFill>
        <p:spPr>
          <a:xfrm>
            <a:off x="8859864" y="2944678"/>
            <a:ext cx="2975675" cy="2495228"/>
          </a:xfrm>
          <a:prstGeom prst="rect">
            <a:avLst/>
          </a:prstGeom>
        </p:spPr>
      </p:pic>
    </p:spTree>
    <p:extLst>
      <p:ext uri="{BB962C8B-B14F-4D97-AF65-F5344CB8AC3E}">
        <p14:creationId xmlns:p14="http://schemas.microsoft.com/office/powerpoint/2010/main" val="17470815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22342</TotalTime>
  <Words>777</Words>
  <Application>Microsoft Office PowerPoint</Application>
  <PresentationFormat>Widescreen</PresentationFormat>
  <Paragraphs>68</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Cambria Math</vt:lpstr>
      <vt:lpstr>Century Gothic</vt:lpstr>
      <vt:lpstr>Euclid Extra</vt:lpstr>
      <vt:lpstr>Wingdings</vt:lpstr>
      <vt:lpstr>Wingdings 3</vt:lpstr>
      <vt:lpstr>Ion Boardroom</vt:lpstr>
      <vt:lpstr>Physics 3 – Sept 5, 2019 </vt:lpstr>
      <vt:lpstr>Objectives/Agenda</vt:lpstr>
      <vt:lpstr>Pendulums </vt:lpstr>
      <vt:lpstr>Pendulums</vt:lpstr>
      <vt:lpstr>Problems</vt:lpstr>
      <vt:lpstr>Damped Oscillations</vt:lpstr>
      <vt:lpstr>Types of Oscillations and Damping</vt:lpstr>
      <vt:lpstr>Forced/Driven Oscillations</vt:lpstr>
      <vt:lpstr>Resonance</vt:lpstr>
      <vt:lpstr>Resonance</vt:lpstr>
      <vt:lpstr>Exit Slip - 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1818 ACC Chemistry</dc:title>
  <dc:creator>Melissa Triplett</dc:creator>
  <cp:lastModifiedBy>Triplett, Melissa J.</cp:lastModifiedBy>
  <cp:revision>165</cp:revision>
  <dcterms:created xsi:type="dcterms:W3CDTF">2015-08-11T02:33:52Z</dcterms:created>
  <dcterms:modified xsi:type="dcterms:W3CDTF">2019-09-05T15:23:10Z</dcterms:modified>
</cp:coreProperties>
</file>